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2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3955D-277D-4C3C-9769-6B8E4A023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A2701B-A0CD-4C9C-A030-6F73C5111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59371-52D9-4CAF-9DC9-017B03D3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EE1D4-F3C5-4CF9-9837-4B4662DE0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5C8ED-47F1-480F-B4FD-73F10E71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42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6FBB1-9678-4068-B521-841E45215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6DDB1E-F7ED-485B-B294-9A19535EF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64901-D6F9-4D88-9D43-2AEEC6B00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32DB-422F-4A33-AAE4-9E0A687C2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5B3A3-28E4-4D2E-A41B-938599D8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190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D2D9AB-A376-4A7D-B85F-1CA9483C3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22E96-C449-41F9-BB06-A10767AC0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606F9-8370-4CB1-A3EE-48CB8CFE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6AD46-05E0-4113-8437-5446AE8D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247F5-CD1E-46AA-9BCA-9E62B52A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108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60BAD-A3CB-4786-8811-5ED2D7E6A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7ED32-0987-4CFA-80EF-DECD0686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C1339-B7B6-47E6-A30D-DE51F2CA7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31F63-C482-4962-9DDD-CAC7A26D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D0574-7C7E-448E-BB62-65755E1D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230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E4E3-9608-4B66-890D-32FA43839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915DE-B715-47FD-A1E3-848DC56CA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238A0-1293-4B29-88B3-E18EB65F6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4E2E1-FAA6-4D3F-8DE8-05C101670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B91C6-E588-4C8F-973F-48E9650C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418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625EB-7FD6-4F8C-A63A-3D2726A69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A326-B246-44F5-A9DB-EF137CE00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C7E31-7B1A-4879-A217-546867CB7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E9EDD-45A1-4A99-B5BF-80A51ED81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08F5C-A7D7-477F-AE4B-5F204F97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64696-C3B3-444D-8035-62BA6489F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046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2B02-474D-4EA0-B844-37648DD2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E5559-F70A-400D-94FC-01EC9D911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36F2F-1E43-4A3F-9238-CAC035F17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BD65F-0FAC-442E-80F7-D60BAF142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0D75A-BA5F-4CEF-863B-B213A133A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54ADFD-7F00-44A6-A965-D5D0C44E6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360F2F-4C74-41DD-A665-2BC5187B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3E49D3-CBD4-41F4-99FE-A6749A7A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84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BF706-B19A-4474-85DD-DFDBE054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F32C8-0992-4AAF-A511-2E149E7A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16535-4291-4E48-ABB9-86288AB47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8764D-DC68-4FF4-BCAF-BF307DAC3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146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ADCF76-8004-49EB-B520-26452DED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8C6F22-AA5E-4E73-B5DA-60E7E0D3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8DE5D-A747-40FD-B715-AC381E50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085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7949C-72A1-4A6E-9097-3E33033B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E2435-48F6-4594-B10E-8F963154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A0A98-3FCB-40BB-8A4B-7D930F773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F5779-910A-4EE0-BE4C-DA96C8BDE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12E8D-74C9-465F-9EAA-E9ADA6E3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DF31A-7C09-493E-9582-30D5DC6A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948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0C93-2199-4B6C-A903-0A148CF15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9F2FE8-964E-4899-94FA-178DADA1A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41821-1932-49EF-8AF0-6D41D0C93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4C5F5-70DB-4DFB-9529-27229ED9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B7CEB-E27E-424F-A9C5-19DD342D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BF49-5E0C-4CA6-8911-3AEA4503D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00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EAE308-1BA2-458B-B277-50873E57A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0C9C0-9965-4E73-ABF2-AC722E31A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70510-5A19-4AB8-9165-3B8002359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A95C5-DBE9-4E88-9716-BC9BDD0DD978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C3D48-4023-485C-9144-E11B28DDB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A94BD-D832-4BD1-9A2E-235B628D4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8497B-222E-44B9-950A-4677250102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027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b-bqMdXRwQ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cation.toutcomment.com/article/quelle-est-la-structure-d-un-conte-traditionnel-13347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DFA259-9C49-493C-925A-A1B6ED025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fr-CA">
                <a:solidFill>
                  <a:srgbClr val="FFFFFF"/>
                </a:solidFill>
              </a:rPr>
              <a:t>Comment écrire une légende</a:t>
            </a:r>
          </a:p>
        </p:txBody>
      </p:sp>
    </p:spTree>
    <p:extLst>
      <p:ext uri="{BB962C8B-B14F-4D97-AF65-F5344CB8AC3E}">
        <p14:creationId xmlns:p14="http://schemas.microsoft.com/office/powerpoint/2010/main" val="2473823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EBA43-C0D8-4E49-B96C-507F62D07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351"/>
            <a:ext cx="10515600" cy="628649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Utilise </a:t>
            </a:r>
            <a:r>
              <a:rPr lang="en-CA" b="1" dirty="0" err="1"/>
              <a:t>l’outil</a:t>
            </a:r>
            <a:r>
              <a:rPr lang="en-CA" b="1" dirty="0"/>
              <a:t> de planification</a:t>
            </a:r>
            <a:endParaRPr lang="fr-CA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0D4413-ED9B-4117-8479-14DB03C21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906570"/>
            <a:ext cx="10115550" cy="580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87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F8D5B735-612C-4F6A-B97C-578921F7C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" y="264886"/>
            <a:ext cx="7019778" cy="630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7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364948-64FA-429C-9C77-C8064E63F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Ressources</a:t>
            </a:r>
            <a:endParaRPr lang="fr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C25FC-F470-4372-BB4A-5F26534C4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CA" sz="2000" dirty="0">
                <a:solidFill>
                  <a:srgbClr val="000000"/>
                </a:solidFill>
              </a:rPr>
              <a:t>Une </a:t>
            </a:r>
            <a:r>
              <a:rPr lang="en-CA" sz="2000" dirty="0" err="1">
                <a:solidFill>
                  <a:srgbClr val="000000"/>
                </a:solidFill>
              </a:rPr>
              <a:t>vidéo</a:t>
            </a:r>
            <a:r>
              <a:rPr lang="en-CA" sz="2000" dirty="0">
                <a:solidFill>
                  <a:srgbClr val="000000"/>
                </a:solidFill>
              </a:rPr>
              <a:t> qui </a:t>
            </a:r>
            <a:r>
              <a:rPr lang="en-CA" sz="2000" dirty="0" err="1">
                <a:solidFill>
                  <a:srgbClr val="000000"/>
                </a:solidFill>
              </a:rPr>
              <a:t>t’explique</a:t>
            </a:r>
            <a:r>
              <a:rPr lang="en-CA" sz="2000" dirty="0">
                <a:solidFill>
                  <a:srgbClr val="000000"/>
                </a:solidFill>
              </a:rPr>
              <a:t> les </a:t>
            </a:r>
            <a:r>
              <a:rPr lang="en-CA" sz="2000" dirty="0" err="1">
                <a:solidFill>
                  <a:srgbClr val="000000"/>
                </a:solidFill>
              </a:rPr>
              <a:t>étapes</a:t>
            </a:r>
            <a:r>
              <a:rPr lang="en-CA" sz="20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fr-CA" sz="2000" dirty="0">
                <a:solidFill>
                  <a:srgbClr val="000000"/>
                </a:solidFill>
                <a:hlinkClick r:id="rId3"/>
              </a:rPr>
              <a:t>https://www.youtube.com/watch?v=8b-bqMdXRwQ</a:t>
            </a:r>
            <a:endParaRPr lang="fr-CA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CA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CA" sz="2000" dirty="0">
                <a:solidFill>
                  <a:srgbClr val="000000"/>
                </a:solidFill>
                <a:hlinkClick r:id="rId4"/>
              </a:rPr>
              <a:t>https://education.toutcomment.com/article/quelle-est-la-structure-d-un-conte-traditionnel-13347.html</a:t>
            </a:r>
            <a:endParaRPr lang="fr-CA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CA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CA" sz="2000" dirty="0">
                <a:solidFill>
                  <a:srgbClr val="000000"/>
                </a:solidFill>
              </a:rPr>
              <a:t>http://csportneuf.qc.ca/sed/ccarette/3e_cycle/activite_ecriture_legende_prim3.pdf</a:t>
            </a:r>
          </a:p>
        </p:txBody>
      </p:sp>
    </p:spTree>
    <p:extLst>
      <p:ext uri="{BB962C8B-B14F-4D97-AF65-F5344CB8AC3E}">
        <p14:creationId xmlns:p14="http://schemas.microsoft.com/office/powerpoint/2010/main" val="6014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4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4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D451A9-B335-43AD-AF5D-58AA39D6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CA" b="1" dirty="0">
                <a:solidFill>
                  <a:srgbClr val="FFFFFF"/>
                </a:solidFill>
              </a:rPr>
              <a:t>C</a:t>
            </a:r>
            <a:r>
              <a:rPr lang="en-CA" b="1" dirty="0">
                <a:solidFill>
                  <a:srgbClr val="FFFFFF"/>
                </a:solidFill>
              </a:rPr>
              <a:t>’</a:t>
            </a:r>
            <a:r>
              <a:rPr lang="en-CA" b="1" dirty="0" err="1">
                <a:solidFill>
                  <a:srgbClr val="FFFFFF"/>
                </a:solidFill>
              </a:rPr>
              <a:t>est</a:t>
            </a:r>
            <a:r>
              <a:rPr lang="en-CA" b="1" dirty="0">
                <a:solidFill>
                  <a:srgbClr val="FFFFFF"/>
                </a:solidFill>
              </a:rPr>
              <a:t> quoi </a:t>
            </a:r>
            <a:r>
              <a:rPr lang="en-CA" b="1" dirty="0" err="1">
                <a:solidFill>
                  <a:srgbClr val="FFFFFF"/>
                </a:solidFill>
              </a:rPr>
              <a:t>une</a:t>
            </a:r>
            <a:r>
              <a:rPr lang="en-CA" b="1" dirty="0">
                <a:solidFill>
                  <a:srgbClr val="FFFFFF"/>
                </a:solidFill>
              </a:rPr>
              <a:t> </a:t>
            </a:r>
            <a:r>
              <a:rPr lang="en-CA" b="1" dirty="0" err="1">
                <a:solidFill>
                  <a:srgbClr val="FFFFFF"/>
                </a:solidFill>
              </a:rPr>
              <a:t>légende</a:t>
            </a:r>
            <a:r>
              <a:rPr lang="en-CA" b="1" dirty="0">
                <a:solidFill>
                  <a:srgbClr val="FFFFFF"/>
                </a:solidFill>
              </a:rPr>
              <a:t> ?</a:t>
            </a:r>
            <a:endParaRPr lang="fr-CA" b="1" dirty="0">
              <a:solidFill>
                <a:srgbClr val="FFFFFF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C18F498-7ACD-414E-A2FA-5CB7AB353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682326" cy="6056134"/>
          </a:xfrm>
        </p:spPr>
        <p:txBody>
          <a:bodyPr anchor="ctr">
            <a:normAutofit/>
          </a:bodyPr>
          <a:lstStyle/>
          <a:p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</a:t>
            </a:r>
            <a:r>
              <a:rPr lang="fr-FR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légende</a:t>
            </a:r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 un récit que les gens racontent mais elle n</a:t>
            </a:r>
            <a:r>
              <a:rPr lang="en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’a jamais </a:t>
            </a:r>
            <a:r>
              <a:rPr lang="en-CA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était</a:t>
            </a:r>
            <a:r>
              <a:rPr lang="en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prouvée</a:t>
            </a:r>
            <a:r>
              <a:rPr lang="en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CA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peu</a:t>
            </a:r>
            <a:r>
              <a:rPr lang="en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</a:t>
            </a:r>
            <a:r>
              <a:rPr lang="en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fr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mythe</a:t>
            </a:r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plupart du temps, la personne qui raconte l'histoire n'a pas elle-même été témoin de l'événement, mais elle connaît quelqu'un qui connaît quelqu'un qui a entendu dire que c'est vraiment arrivé...</a:t>
            </a:r>
          </a:p>
          <a:p>
            <a:endParaRPr lang="fr-FR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Les légendes ont souvent une morale ou une leçon. Elles contiennent souvent des éléments surnaturels.</a:t>
            </a:r>
          </a:p>
          <a:p>
            <a:endParaRPr lang="fr-FR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Exemple: Le mythe des sirènes.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7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085CDF-506C-4544-9CE7-6D1DF516F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53641"/>
            <a:ext cx="4309240" cy="2760098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FFFFFF"/>
                </a:solidFill>
              </a:rPr>
              <a:t>1. </a:t>
            </a:r>
            <a:r>
              <a:rPr lang="en-CA" b="1" dirty="0" err="1">
                <a:solidFill>
                  <a:srgbClr val="FFFFFF"/>
                </a:solidFill>
              </a:rPr>
              <a:t>L’introduction</a:t>
            </a: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>          </a:t>
            </a:r>
            <a:r>
              <a:rPr lang="en-CA" b="1" dirty="0" err="1">
                <a:solidFill>
                  <a:srgbClr val="FFFFFF"/>
                </a:solidFill>
              </a:rPr>
              <a:t>ou</a:t>
            </a:r>
            <a:r>
              <a:rPr lang="en-CA" b="1" dirty="0">
                <a:solidFill>
                  <a:srgbClr val="FFFFFF"/>
                </a:solidFill>
              </a:rPr>
              <a:t> </a:t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>la situation </a:t>
            </a:r>
            <a:r>
              <a:rPr lang="en-CA" b="1" dirty="0" err="1">
                <a:solidFill>
                  <a:srgbClr val="FFFFFF"/>
                </a:solidFill>
              </a:rPr>
              <a:t>initiale</a:t>
            </a: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>(1 </a:t>
            </a:r>
            <a:r>
              <a:rPr lang="en-CA" b="1" dirty="0" err="1">
                <a:solidFill>
                  <a:srgbClr val="FFFFFF"/>
                </a:solidFill>
              </a:rPr>
              <a:t>paragraphe</a:t>
            </a:r>
            <a:r>
              <a:rPr lang="en-CA" b="1" dirty="0">
                <a:solidFill>
                  <a:srgbClr val="FFFFFF"/>
                </a:solidFill>
              </a:rPr>
              <a:t>)</a:t>
            </a:r>
            <a:endParaRPr lang="fr-CA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8A2D5-8CD9-4816-880A-DB858AB7B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48" y="801866"/>
            <a:ext cx="6877452" cy="5230634"/>
          </a:xfrm>
        </p:spPr>
        <p:txBody>
          <a:bodyPr anchor="ctr">
            <a:noAutofit/>
          </a:bodyPr>
          <a:lstStyle/>
          <a:p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L’introduction marque le début de l’histoire</a:t>
            </a:r>
          </a:p>
          <a:p>
            <a:pPr marL="0" indent="0">
              <a:buNone/>
            </a:pPr>
            <a:endParaRPr lang="fr-FR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Présentation du </a:t>
            </a:r>
            <a:r>
              <a:rPr lang="fr-FR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personnage principale:</a:t>
            </a:r>
          </a:p>
          <a:p>
            <a:endParaRPr lang="fr-FR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 ? </a:t>
            </a:r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 sont les personnages principaux? Qui est le héros</a:t>
            </a:r>
            <a:r>
              <a:rPr lang="en-CA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Ex. La reine des sirènes</a:t>
            </a:r>
          </a:p>
          <a:p>
            <a:pPr marL="0" indent="0">
              <a:buNone/>
            </a:pPr>
            <a:endParaRPr lang="fr-FR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Présentation du </a:t>
            </a:r>
            <a:r>
              <a:rPr lang="fr-FR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contexte: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Quand ? </a:t>
            </a:r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Pense au temps de ton histoire.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Ex. Il y a deux mille ans; une année; un jour</a:t>
            </a:r>
          </a:p>
          <a:p>
            <a:pPr marL="0" indent="0">
              <a:buNone/>
            </a:pPr>
            <a:endParaRPr lang="fr-FR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-Où </a:t>
            </a:r>
            <a:r>
              <a:rPr lang="en-CA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CA" sz="22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Pense</a:t>
            </a:r>
            <a:r>
              <a:rPr lang="en-CA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 lieu de ton </a:t>
            </a:r>
            <a:r>
              <a:rPr lang="en-CA" sz="22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histoire</a:t>
            </a:r>
            <a:r>
              <a:rPr lang="en-CA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>
              <a:buNone/>
            </a:pPr>
            <a:r>
              <a:rPr lang="en-CA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Ex. Dans </a:t>
            </a:r>
            <a:r>
              <a:rPr lang="en-CA" sz="22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</a:t>
            </a:r>
            <a:r>
              <a:rPr lang="en-CA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2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forêt</a:t>
            </a:r>
            <a:r>
              <a:rPr lang="en-CA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2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enchantée</a:t>
            </a:r>
            <a:r>
              <a:rPr lang="en-CA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commence une légende souvent avec </a:t>
            </a:r>
            <a:r>
              <a:rPr lang="en-CA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fr-FR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était une fois</a:t>
            </a:r>
            <a:r>
              <a:rPr lang="en-CA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01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41CCBED-E4E1-4997-A072-94D325AE3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599"/>
            <a:ext cx="12192000" cy="62484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4E767D-AEFC-42F6-BD13-3FEC16FBC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434228"/>
            <a:ext cx="10640754" cy="7758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L’introduction</a:t>
            </a:r>
          </a:p>
        </p:txBody>
      </p:sp>
      <p:pic>
        <p:nvPicPr>
          <p:cNvPr id="20" name="Picture 13">
            <a:extLst>
              <a:ext uri="{FF2B5EF4-FFF2-40B4-BE49-F238E27FC236}">
                <a16:creationId xmlns:a16="http://schemas.microsoft.com/office/drawing/2014/main" id="{227F50A4-96DC-44F7-8805-D1713FA4CA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030580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1" name="Rectangle 15">
            <a:extLst>
              <a:ext uri="{FF2B5EF4-FFF2-40B4-BE49-F238E27FC236}">
                <a16:creationId xmlns:a16="http://schemas.microsoft.com/office/drawing/2014/main" id="{7657922F-06FC-4A81-9EC2-4047535D1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1749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638AC49-8674-4EDC-8218-047ADA62DD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8048" y="616581"/>
            <a:ext cx="10555905" cy="324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4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67F1D4-90DD-45C5-94CC-CC3E3BD0A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FFFFFF"/>
                </a:solidFill>
              </a:rPr>
              <a:t>2. </a:t>
            </a:r>
            <a:r>
              <a:rPr lang="en-CA" b="1" dirty="0" err="1">
                <a:solidFill>
                  <a:srgbClr val="FFFFFF"/>
                </a:solidFill>
              </a:rPr>
              <a:t>L’élément</a:t>
            </a:r>
            <a:r>
              <a:rPr lang="en-CA" b="1" dirty="0">
                <a:solidFill>
                  <a:srgbClr val="FFFFFF"/>
                </a:solidFill>
              </a:rPr>
              <a:t> </a:t>
            </a:r>
            <a:r>
              <a:rPr lang="en-CA" b="1" dirty="0" err="1">
                <a:solidFill>
                  <a:srgbClr val="FFFFFF"/>
                </a:solidFill>
              </a:rPr>
              <a:t>déclencheur</a:t>
            </a: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 err="1">
                <a:solidFill>
                  <a:srgbClr val="FFFFFF"/>
                </a:solidFill>
              </a:rPr>
              <a:t>ou</a:t>
            </a: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>le </a:t>
            </a:r>
            <a:r>
              <a:rPr lang="en-CA" b="1" dirty="0" err="1">
                <a:solidFill>
                  <a:srgbClr val="FFFFFF"/>
                </a:solidFill>
              </a:rPr>
              <a:t>problème</a:t>
            </a: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> (1 </a:t>
            </a:r>
            <a:r>
              <a:rPr lang="en-CA" b="1" dirty="0" err="1">
                <a:solidFill>
                  <a:srgbClr val="FFFFFF"/>
                </a:solidFill>
              </a:rPr>
              <a:t>paragraphe</a:t>
            </a:r>
            <a:r>
              <a:rPr lang="en-CA" b="1" dirty="0">
                <a:solidFill>
                  <a:srgbClr val="FFFFFF"/>
                </a:solidFill>
              </a:rPr>
              <a:t>)</a:t>
            </a:r>
            <a:endParaRPr lang="fr-CA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E7EB-9A92-4911-BA78-27E771D0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6350" y="801866"/>
            <a:ext cx="6858000" cy="5230634"/>
          </a:xfrm>
        </p:spPr>
        <p:txBody>
          <a:bodyPr anchor="ctr">
            <a:no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L</a:t>
            </a:r>
            <a:r>
              <a:rPr lang="en-CA" dirty="0">
                <a:solidFill>
                  <a:srgbClr val="000000"/>
                </a:solidFill>
              </a:rPr>
              <a:t>’</a:t>
            </a:r>
            <a:r>
              <a:rPr lang="en-CA" dirty="0" err="1">
                <a:solidFill>
                  <a:srgbClr val="000000"/>
                </a:solidFill>
              </a:rPr>
              <a:t>élément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déclencheur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fr-FR" dirty="0">
                <a:solidFill>
                  <a:srgbClr val="000000"/>
                </a:solidFill>
              </a:rPr>
              <a:t>brise le calme du début et fait démarrer l’histoire.</a:t>
            </a:r>
          </a:p>
          <a:p>
            <a:pPr marL="0" indent="0">
              <a:buNone/>
            </a:pPr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Il peut s'agir d'un mystère, d</a:t>
            </a:r>
            <a:r>
              <a:rPr lang="en-CA" dirty="0">
                <a:solidFill>
                  <a:srgbClr val="000000"/>
                </a:solidFill>
              </a:rPr>
              <a:t>’un obstacle, </a:t>
            </a:r>
            <a:r>
              <a:rPr lang="fr-FR" dirty="0">
                <a:solidFill>
                  <a:srgbClr val="000000"/>
                </a:solidFill>
              </a:rPr>
              <a:t>d'un problème ou d'une menace.</a:t>
            </a:r>
          </a:p>
          <a:p>
            <a:pPr marL="0" indent="0">
              <a:buNone/>
            </a:pPr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Qui sont les personnages qui nuisent au h</a:t>
            </a:r>
            <a:r>
              <a:rPr lang="en-CA" dirty="0" err="1">
                <a:solidFill>
                  <a:srgbClr val="000000"/>
                </a:solidFill>
              </a:rPr>
              <a:t>éros</a:t>
            </a:r>
            <a:r>
              <a:rPr lang="en-CA" dirty="0">
                <a:solidFill>
                  <a:srgbClr val="000000"/>
                </a:solidFill>
              </a:rPr>
              <a:t> et qui </a:t>
            </a:r>
            <a:r>
              <a:rPr lang="en-CA" dirty="0" err="1">
                <a:solidFill>
                  <a:srgbClr val="000000"/>
                </a:solidFill>
              </a:rPr>
              <a:t>lui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mettent</a:t>
            </a:r>
            <a:r>
              <a:rPr lang="en-CA" dirty="0">
                <a:solidFill>
                  <a:srgbClr val="000000"/>
                </a:solidFill>
              </a:rPr>
              <a:t> des obstacles?</a:t>
            </a:r>
            <a:endParaRPr lang="fr-FR" dirty="0">
              <a:solidFill>
                <a:srgbClr val="000000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</a:rPr>
              <a:t>-Tout à coup, soudainement, sans prévenir</a:t>
            </a:r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9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538A7B5-B32D-421E-B110-AB5B1A7CC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D36999-26F8-45E4-AB41-D485D0B0B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40012"/>
            <a:ext cx="12191999" cy="280335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0F8DA27-CE91-4AEB-B854-6F06B5485E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3563" r="8214" b="45501"/>
          <a:stretch/>
        </p:blipFill>
        <p:spPr>
          <a:xfrm flipV="1">
            <a:off x="1" y="2404067"/>
            <a:ext cx="12191999" cy="2539327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FE5F96-9076-4187-93B2-64A7909A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4" y="4494130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L’élément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déclencheur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7AF4E20-3DDE-4998-96BE-44EE18254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6237"/>
          <a:stretch/>
        </p:blipFill>
        <p:spPr>
          <a:xfrm flipV="1">
            <a:off x="0" y="5616534"/>
            <a:ext cx="12191999" cy="1129775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850CA5-14EF-4F27-9715-E979D63C2B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00502" y="516120"/>
            <a:ext cx="10590997" cy="291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6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5CCD95-9519-4374-A93B-6808AFB2C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rgbClr val="FFFFFF"/>
                </a:solidFill>
              </a:rPr>
              <a:t>3. Les </a:t>
            </a:r>
            <a:r>
              <a:rPr lang="en-CA" b="1" dirty="0" err="1">
                <a:solidFill>
                  <a:srgbClr val="FFFFFF"/>
                </a:solidFill>
              </a:rPr>
              <a:t>péripéties</a:t>
            </a: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/>
            </a:r>
            <a:br>
              <a:rPr lang="en-CA" b="1" dirty="0">
                <a:solidFill>
                  <a:srgbClr val="FFFFFF"/>
                </a:solidFill>
              </a:rPr>
            </a:br>
            <a:r>
              <a:rPr lang="en-CA" b="1" dirty="0">
                <a:solidFill>
                  <a:srgbClr val="FFFFFF"/>
                </a:solidFill>
              </a:rPr>
              <a:t> (1 </a:t>
            </a:r>
            <a:r>
              <a:rPr lang="en-CA" b="1" dirty="0" err="1">
                <a:solidFill>
                  <a:srgbClr val="FFFFFF"/>
                </a:solidFill>
              </a:rPr>
              <a:t>paragaphe</a:t>
            </a:r>
            <a:r>
              <a:rPr lang="en-CA" b="1" dirty="0">
                <a:solidFill>
                  <a:srgbClr val="FFFFFF"/>
                </a:solidFill>
              </a:rPr>
              <a:t>)</a:t>
            </a:r>
            <a:endParaRPr lang="fr-CA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A25B0-9744-4921-B53B-9A11103CB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48" y="801866"/>
            <a:ext cx="6629802" cy="56370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CA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-Que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ressent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personnage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principal face au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problème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obstacle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mystère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pPr marL="0" indent="0">
              <a:buNone/>
            </a:pPr>
            <a:endParaRPr lang="en-CA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-Comment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expliquent-il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qui se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Quelles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actions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-t-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prendre pour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résoudre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problème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mystère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-Quelle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devient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mission?</a:t>
            </a:r>
          </a:p>
          <a:p>
            <a:pPr marL="0" indent="0">
              <a:buNone/>
            </a:pPr>
            <a:endParaRPr lang="en-CA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-Qui aide le héros </a:t>
            </a:r>
            <a:r>
              <a:rPr lang="fr-FR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affronter le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problème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Qui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lui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donne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</a:t>
            </a:r>
            <a:r>
              <a:rPr lang="en-CA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conseils</a:t>
            </a:r>
            <a:r>
              <a:rPr lang="en-CA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endParaRPr lang="en-CA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CA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9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CABC5A-BDE6-458C-B21A-31B89E35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FFFF"/>
                </a:solidFill>
              </a:rPr>
              <a:t>4. Le dénouement (1 </a:t>
            </a:r>
            <a:r>
              <a:rPr lang="en-CA" dirty="0" err="1">
                <a:solidFill>
                  <a:srgbClr val="FFFFFF"/>
                </a:solidFill>
              </a:rPr>
              <a:t>paragraphe</a:t>
            </a:r>
            <a:r>
              <a:rPr lang="en-CA" dirty="0">
                <a:solidFill>
                  <a:srgbClr val="FFFFFF"/>
                </a:solidFill>
              </a:rPr>
              <a:t>)</a:t>
            </a:r>
            <a:endParaRPr lang="fr-CA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CC3B3-D7AE-4D05-BEB5-E58E1DC44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2610851"/>
            <a:ext cx="4787814" cy="302957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4D2FD-92A5-4EED-9802-8BA04242B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/>
          </a:bodyPr>
          <a:lstStyle/>
          <a:p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Quelles sont les actions qui fonctionne et qui permet de rétablir la situation</a:t>
            </a:r>
            <a:r>
              <a:rPr lang="en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endParaRPr lang="en-CA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dénouement est le moment où la solution au problème est trouvée.</a:t>
            </a:r>
          </a:p>
          <a:p>
            <a:pPr marL="0" indent="0">
              <a:buNone/>
            </a:pPr>
            <a:endParaRPr lang="fr-CA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1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6E953C-B427-4027-90A5-17F189E91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>
            <a:normAutofit/>
          </a:bodyPr>
          <a:lstStyle/>
          <a:p>
            <a:r>
              <a:rPr lang="en-CA" sz="3600" dirty="0">
                <a:solidFill>
                  <a:srgbClr val="000000"/>
                </a:solidFill>
              </a:rPr>
              <a:t>5. </a:t>
            </a:r>
            <a:r>
              <a:rPr lang="en-CA" sz="3600" b="1" dirty="0">
                <a:solidFill>
                  <a:srgbClr val="000000"/>
                </a:solidFill>
              </a:rPr>
              <a:t>La situation finale </a:t>
            </a:r>
            <a:br>
              <a:rPr lang="en-CA" sz="3600" b="1" dirty="0">
                <a:solidFill>
                  <a:srgbClr val="000000"/>
                </a:solidFill>
              </a:rPr>
            </a:br>
            <a:r>
              <a:rPr lang="en-CA" sz="3600" b="1" dirty="0">
                <a:solidFill>
                  <a:srgbClr val="000000"/>
                </a:solidFill>
              </a:rPr>
              <a:t>(1 </a:t>
            </a:r>
            <a:r>
              <a:rPr lang="en-CA" sz="3600" b="1" dirty="0" err="1">
                <a:solidFill>
                  <a:srgbClr val="000000"/>
                </a:solidFill>
              </a:rPr>
              <a:t>paragraphe</a:t>
            </a:r>
            <a:r>
              <a:rPr lang="en-CA" sz="3600" b="1" dirty="0">
                <a:solidFill>
                  <a:srgbClr val="000000"/>
                </a:solidFill>
              </a:rPr>
              <a:t>)</a:t>
            </a:r>
            <a:endParaRPr lang="fr-CA" sz="3600" b="1" dirty="0">
              <a:solidFill>
                <a:srgbClr val="000000"/>
              </a:solidFill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5EC483-AFCA-4396-BD64-22CDFBAED702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338328" y="2257006"/>
            <a:ext cx="4424172" cy="351815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D9B35-00FA-4EC2-9A75-DF229BE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072" y="2421683"/>
            <a:ext cx="4765949" cy="3353476"/>
          </a:xfrm>
        </p:spPr>
        <p:txBody>
          <a:bodyPr anchor="t">
            <a:normAutofit lnSpcReduction="10000"/>
          </a:bodyPr>
          <a:lstStyle/>
          <a:p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Indique comment l’aventure a transformé la vie des personnages. </a:t>
            </a: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se souvient de cette histoire parce que…</a:t>
            </a: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-Depuis; </a:t>
            </a:r>
            <a:r>
              <a:rPr lang="fr-FR" sz="2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avec les </a:t>
            </a:r>
            <a:r>
              <a:rPr lang="fr-FR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</a:t>
            </a:r>
            <a:r>
              <a:rPr lang="en-CA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ées</a:t>
            </a:r>
            <a:r>
              <a:rPr lang="en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CA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depuis</a:t>
            </a:r>
            <a:r>
              <a:rPr lang="en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</a:t>
            </a:r>
            <a:r>
              <a:rPr lang="en-CA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temps…</a:t>
            </a:r>
          </a:p>
          <a:p>
            <a:pPr marL="0" indent="0">
              <a:buNone/>
            </a:pPr>
            <a:endParaRPr lang="en-CA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CA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52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445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Comment écrire une légende</vt:lpstr>
      <vt:lpstr>C’est quoi une légende ?</vt:lpstr>
      <vt:lpstr>1. L’introduction            ou   la situation initiale  (1 paragraphe)</vt:lpstr>
      <vt:lpstr>L’introduction</vt:lpstr>
      <vt:lpstr>2. L’élément déclencheur  ou  le problème   (1 paragraphe)</vt:lpstr>
      <vt:lpstr>L’élément déclencheur</vt:lpstr>
      <vt:lpstr>3. Les péripéties   (1 paragaphe)</vt:lpstr>
      <vt:lpstr>4. Le dénouement (1 paragraphe)</vt:lpstr>
      <vt:lpstr>5. La situation finale  (1 paragraphe)</vt:lpstr>
      <vt:lpstr>Utilise l’outil de planification</vt:lpstr>
      <vt:lpstr>PowerPoint Presentation</vt:lpstr>
      <vt:lpstr>Ressources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écrire une légende</dc:title>
  <dc:creator>Malhamé, Nathalie</dc:creator>
  <cp:lastModifiedBy>Malhamé, Nathalie</cp:lastModifiedBy>
  <cp:revision>11</cp:revision>
  <dcterms:created xsi:type="dcterms:W3CDTF">2020-05-17T16:23:30Z</dcterms:created>
  <dcterms:modified xsi:type="dcterms:W3CDTF">2021-02-26T16:35:19Z</dcterms:modified>
</cp:coreProperties>
</file>